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59" r:id="rId6"/>
    <p:sldId id="260" r:id="rId7"/>
    <p:sldId id="267" r:id="rId8"/>
    <p:sldId id="268" r:id="rId9"/>
    <p:sldId id="269" r:id="rId10"/>
    <p:sldId id="262" r:id="rId11"/>
    <p:sldId id="263" r:id="rId12"/>
    <p:sldId id="266" r:id="rId13"/>
    <p:sldId id="264" r:id="rId14"/>
  </p:sldIdLst>
  <p:sldSz cx="14630400" cy="8229600"/>
  <p:notesSz cx="8229600" cy="14630400"/>
  <p:embeddedFontLst>
    <p:embeddedFont>
      <p:font typeface="Segoe UI" panose="020B0502040204020203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0682-E117-2C45-B04F-592757AE3C4A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340A8-2728-E34D-B9C0-65C66A4A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5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1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274808"/>
            <a:ext cx="83502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SHIELD INSURANCE ANALYSIS</a:t>
            </a:r>
            <a:endParaRPr lang="en-US" sz="44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074825"/>
            <a:ext cx="7556421" cy="255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Data-Driven Insights for Business Decision Making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627840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Virtual Internship Project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155167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Tools Used: Power BI | Excel | SQL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BF08C2-0E04-4589-83D7-08732CEA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8888"/>
            <a:ext cx="5287934" cy="52879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7573"/>
            <a:ext cx="11949827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KEY BUSINESS INSIGHTS FROM THE DASHBOARD</a:t>
            </a:r>
            <a:endParaRPr lang="en-US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8426" y="2033493"/>
            <a:ext cx="6471285" cy="1533882"/>
          </a:xfrm>
          <a:prstGeom prst="roundRect">
            <a:avLst>
              <a:gd name="adj" fmla="val 7154"/>
            </a:avLst>
          </a:prstGeom>
          <a:solidFill>
            <a:srgbClr val="FAF9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962507"/>
            <a:ext cx="6471285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668899"/>
            <a:ext cx="632936" cy="6329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32145" y="2033493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1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72264" y="2512814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March: Peak Revenue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72264" y="2968943"/>
            <a:ext cx="600360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Highest monthly revenue recorded.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420689" y="1985367"/>
            <a:ext cx="6471285" cy="1533882"/>
          </a:xfrm>
          <a:prstGeom prst="roundRect">
            <a:avLst>
              <a:gd name="adj" fmla="val 7154"/>
            </a:avLst>
          </a:prstGeom>
          <a:solidFill>
            <a:srgbClr val="FAF9F5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689" y="1962507"/>
            <a:ext cx="6471285" cy="914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864" y="1668899"/>
            <a:ext cx="632936" cy="63293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29768" y="1985367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2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654528" y="2512814"/>
            <a:ext cx="307169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Delhi NCR: Top Performer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654528" y="2968943"/>
            <a:ext cx="600360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Leading city in revenue generation.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738426" y="4046696"/>
            <a:ext cx="6471285" cy="1533882"/>
          </a:xfrm>
          <a:prstGeom prst="roundRect">
            <a:avLst>
              <a:gd name="adj" fmla="val 7154"/>
            </a:avLst>
          </a:prstGeom>
          <a:solidFill>
            <a:srgbClr val="FAF9F5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4023836"/>
            <a:ext cx="6471285" cy="914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730228"/>
            <a:ext cx="632936" cy="63293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938292" y="4063024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3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972264" y="4574143"/>
            <a:ext cx="485548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Age Group 31–40: Highest Contribution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972264" y="5030272"/>
            <a:ext cx="600360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Significant revenue from this demographic.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Shape 13"/>
          <p:cNvSpPr/>
          <p:nvPr/>
        </p:nvSpPr>
        <p:spPr>
          <a:xfrm>
            <a:off x="7420689" y="4046696"/>
            <a:ext cx="6471285" cy="1533882"/>
          </a:xfrm>
          <a:prstGeom prst="roundRect">
            <a:avLst>
              <a:gd name="adj" fmla="val 7154"/>
            </a:avLst>
          </a:prstGeom>
          <a:solidFill>
            <a:srgbClr val="FAF9F5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689" y="4023836"/>
            <a:ext cx="6471285" cy="9144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866" y="3951744"/>
            <a:ext cx="632936" cy="632936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599657" y="4051067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4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15"/>
          <p:cNvSpPr/>
          <p:nvPr/>
        </p:nvSpPr>
        <p:spPr>
          <a:xfrm>
            <a:off x="7654528" y="4574143"/>
            <a:ext cx="380345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Offline Agents: Revenue Drivers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 16"/>
          <p:cNvSpPr/>
          <p:nvPr/>
        </p:nvSpPr>
        <p:spPr>
          <a:xfrm>
            <a:off x="7654528" y="5030272"/>
            <a:ext cx="600360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Dominant channel for revenue generation.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Shape 17"/>
          <p:cNvSpPr/>
          <p:nvPr/>
        </p:nvSpPr>
        <p:spPr>
          <a:xfrm>
            <a:off x="738426" y="6108025"/>
            <a:ext cx="6471285" cy="1533882"/>
          </a:xfrm>
          <a:prstGeom prst="roundRect">
            <a:avLst>
              <a:gd name="adj" fmla="val 7154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6085165"/>
            <a:ext cx="6471285" cy="9144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5791557"/>
            <a:ext cx="632936" cy="632936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3847505" y="6159401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5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19"/>
          <p:cNvSpPr/>
          <p:nvPr/>
        </p:nvSpPr>
        <p:spPr>
          <a:xfrm>
            <a:off x="972264" y="6635472"/>
            <a:ext cx="298644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POL2005HEL: Top Policy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20"/>
          <p:cNvSpPr/>
          <p:nvPr/>
        </p:nvSpPr>
        <p:spPr>
          <a:xfrm>
            <a:off x="972264" y="7091601"/>
            <a:ext cx="600360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Highest-performing insurance product.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Shape 21"/>
          <p:cNvSpPr/>
          <p:nvPr/>
        </p:nvSpPr>
        <p:spPr>
          <a:xfrm>
            <a:off x="7420689" y="6108025"/>
            <a:ext cx="6471285" cy="1533882"/>
          </a:xfrm>
          <a:prstGeom prst="roundRect">
            <a:avLst>
              <a:gd name="adj" fmla="val 7154"/>
            </a:avLst>
          </a:prstGeom>
          <a:solidFill>
            <a:srgbClr val="FAF9F5"/>
          </a:solidFill>
          <a:ln/>
        </p:spPr>
      </p:sp>
      <p:pic>
        <p:nvPicPr>
          <p:cNvPr id="34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689" y="6085165"/>
            <a:ext cx="6471285" cy="91440"/>
          </a:xfrm>
          <a:prstGeom prst="rect">
            <a:avLst/>
          </a:prstGeom>
        </p:spPr>
      </p:pic>
      <p:pic>
        <p:nvPicPr>
          <p:cNvPr id="35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6427" y="6092190"/>
            <a:ext cx="632936" cy="632936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10620072" y="6157777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6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 23"/>
          <p:cNvSpPr/>
          <p:nvPr/>
        </p:nvSpPr>
        <p:spPr>
          <a:xfrm>
            <a:off x="7654528" y="6635472"/>
            <a:ext cx="4504730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Younger Groups: Lower Settlement %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 24"/>
          <p:cNvSpPr/>
          <p:nvPr/>
        </p:nvSpPr>
        <p:spPr>
          <a:xfrm>
            <a:off x="7654528" y="7091601"/>
            <a:ext cx="600360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Opportunity to review and improve claims process.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557213"/>
            <a:ext cx="805172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ACTIONABLE  RECOMMENDATIONS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37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2765" y="1798082"/>
            <a:ext cx="281047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Empower Offline Agents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22765" y="2236113"/>
            <a:ext cx="1160037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Invest in training and resources for our top revenue drivers.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37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2765" y="3013829"/>
            <a:ext cx="27677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Target 31–40 Segment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22765" y="3451860"/>
            <a:ext cx="1160037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Develop premium policies catering to their needs.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37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22765" y="4229576"/>
            <a:ext cx="281963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Boost Online Conversion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122765" y="4667607"/>
            <a:ext cx="1160037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Optimise digital channels for enhanced customer experience.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37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22765" y="5445323"/>
            <a:ext cx="345245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Focus on High-Revenue Cities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122765" y="5883354"/>
            <a:ext cx="1160037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Concentrate marketing efforts for maximum impact.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37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22765" y="6661071"/>
            <a:ext cx="312562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Monitor Young Age Groups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2122765" y="7099102"/>
            <a:ext cx="1160037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Carefully analyse settlement patterns to improve offerings.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ED98DA-C2B8-42A2-817E-0FCCA6E18A1E}"/>
              </a:ext>
            </a:extLst>
          </p:cNvPr>
          <p:cNvSpPr txBox="1"/>
          <p:nvPr/>
        </p:nvSpPr>
        <p:spPr>
          <a:xfrm>
            <a:off x="176462" y="217944"/>
            <a:ext cx="14453938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Business Recommendations</a:t>
            </a:r>
            <a:b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Strategic Recommendations for Shield Insurance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1.  Focus on sustaining and maximizing revenue during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peak months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(e.g., March) while identifying causes of lower performance in    months like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November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for targeted improvement.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2. Strengthen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business and marketing initiatives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in high-performing cities such as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Delhi NCR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and design focused growth programs for underperforming cities like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Indore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3. Customize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customer engagement and product offerings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for the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31–40 age group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while expanding reach among other age segments to diversify revenue sources.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4.Leverage the strong performance of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offline agents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by enhancing their tools, training, and support, while improving other sales channels for balanced growth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5.Conduct a deeper analysis of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high-revenue policies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with lower customer counts (e.g.,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POL2005HEL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to unlock customer acquisition opportunities.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6.Review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low-performing policies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(e.g.,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POL4321HEL, POL4331HEL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for redesign, repositioning, or targeted marketing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2440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730" y="577691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CONCLUSION : DASHBOARD'S IMPACT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21730" y="2205990"/>
            <a:ext cx="7673340" cy="1204674"/>
          </a:xfrm>
          <a:prstGeom prst="roundRect">
            <a:avLst>
              <a:gd name="adj" fmla="val 4185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9376" y="2423636"/>
            <a:ext cx="265318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Accelerated Decisions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39376" y="2877860"/>
            <a:ext cx="723804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Interactive dashboard empowers faster, informed choices.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21730" y="3620691"/>
            <a:ext cx="7673340" cy="1204674"/>
          </a:xfrm>
          <a:prstGeom prst="roundRect">
            <a:avLst>
              <a:gd name="adj" fmla="val 4185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39376" y="3838337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Enhanced Visibility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39376" y="4292560"/>
            <a:ext cx="723804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Clear insights into revenue streams and customer behaviour.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21730" y="5035391"/>
            <a:ext cx="7673340" cy="1204674"/>
          </a:xfrm>
          <a:prstGeom prst="roundRect">
            <a:avLst>
              <a:gd name="adj" fmla="val 4185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9376" y="525303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Pilot Project Success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39376" y="5707261"/>
            <a:ext cx="723804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Dashboard proves its immense value and potential.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21730" y="6450092"/>
            <a:ext cx="7673340" cy="1204674"/>
          </a:xfrm>
          <a:prstGeom prst="roundRect">
            <a:avLst>
              <a:gd name="adj" fmla="val 4185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39376" y="6667738"/>
            <a:ext cx="268128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Foundation for Growth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39376" y="7121962"/>
            <a:ext cx="723804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Strong base for long-term strategic deployment.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299" y="835938"/>
            <a:ext cx="6893575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ABOUT SHIELD INSURANCE</a:t>
            </a:r>
            <a:endParaRPr lang="en-US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8299" y="2240875"/>
            <a:ext cx="7787402" cy="1142881"/>
          </a:xfrm>
          <a:prstGeom prst="roundRect">
            <a:avLst>
              <a:gd name="adj" fmla="val 960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39" y="2240875"/>
            <a:ext cx="91440" cy="11428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454" y="2457450"/>
            <a:ext cx="2608064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Comprehensive Policies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63454" y="2876431"/>
            <a:ext cx="728567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Wide range of insurance products tailored to diverse needs.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78298" y="3577471"/>
            <a:ext cx="8259961" cy="1142881"/>
          </a:xfrm>
          <a:prstGeom prst="roundRect">
            <a:avLst>
              <a:gd name="adj" fmla="val 960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39" y="3577471"/>
            <a:ext cx="91440" cy="11428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3454" y="3794046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Diverse Clientele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3454" y="4213027"/>
            <a:ext cx="728567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Serving customers across all age groups, ensuring broad market reach.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678299" y="4914067"/>
            <a:ext cx="7787402" cy="1142881"/>
          </a:xfrm>
          <a:prstGeom prst="roundRect">
            <a:avLst>
              <a:gd name="adj" fmla="val 960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39" y="4914067"/>
            <a:ext cx="91440" cy="114288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3454" y="5130641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Multi-Channel Access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963454" y="5549622"/>
            <a:ext cx="728567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Protection accessible via multiple sales channels for convenience.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Shape 11"/>
          <p:cNvSpPr/>
          <p:nvPr/>
        </p:nvSpPr>
        <p:spPr>
          <a:xfrm>
            <a:off x="678299" y="6250662"/>
            <a:ext cx="8577996" cy="1142881"/>
          </a:xfrm>
          <a:prstGeom prst="roundRect">
            <a:avLst>
              <a:gd name="adj" fmla="val 960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39" y="6250662"/>
            <a:ext cx="91440" cy="1142881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63454" y="6467237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Data-Driven Focus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963454" y="6886218"/>
            <a:ext cx="728567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Committed to customer-centric decisions backed by robust data analytics.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1926"/>
            <a:ext cx="8189789" cy="934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THE CHALLENGE :  EMBRACING DATA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879646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Strengthening Data-Driven Decision-Making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4749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552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Bridging Insight Gaps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4043243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Addressing the lack of centralized business insights.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48370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17306" y="4914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Pilot Project Initiative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17306" y="5405318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Testing dashboard effectiveness to validate analytics potential.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0190" y="61991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6276975"/>
            <a:ext cx="3984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Influencing Future Partnerships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017306" y="6767393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Successful outcomes will shape long-term collaboration strategies.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511E61-82C7-4590-B2B5-3B62FF1A0F86}"/>
              </a:ext>
            </a:extLst>
          </p:cNvPr>
          <p:cNvSpPr txBox="1"/>
          <p:nvPr/>
        </p:nvSpPr>
        <p:spPr>
          <a:xfrm>
            <a:off x="2037347" y="1158042"/>
            <a:ext cx="839002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Need to strengthen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data-driven decision-making</a:t>
            </a:r>
          </a:p>
          <a:p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Lack of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centralized business insights</a:t>
            </a:r>
          </a:p>
          <a:p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Pilot project to test dashboard effectiveness</a:t>
            </a:r>
          </a:p>
          <a:p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Outcome will influence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long-term partnership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5477A-9911-43C2-A39D-365DA783061C}"/>
              </a:ext>
            </a:extLst>
          </p:cNvPr>
          <p:cNvSpPr txBox="1"/>
          <p:nvPr/>
        </p:nvSpPr>
        <p:spPr>
          <a:xfrm>
            <a:off x="465220" y="288758"/>
            <a:ext cx="474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27365" y="398859"/>
            <a:ext cx="7999928" cy="453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DIVERSE REACH: CHANNELS &amp; DEMOGRAPHICS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365" y="1232773"/>
            <a:ext cx="4410908" cy="44109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27365" y="5806797"/>
            <a:ext cx="3111961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Sales Channels Utilised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27365" y="6223873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Offline Agent: Personalised service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727365" y="6492121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Offline Direct: Direct engagement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727365" y="6760369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Online App: Mobile convenience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727365" y="7028617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Online Website: Digital accessibility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747" y="1232773"/>
            <a:ext cx="4410908" cy="44109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99747" y="5806797"/>
            <a:ext cx="2211705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Segoe UI" panose="020B0502040204020203" pitchFamily="34" charset="0"/>
                <a:ea typeface="Host Grotesk Medium" pitchFamily="34" charset="-122"/>
                <a:cs typeface="Segoe UI" panose="020B0502040204020203" pitchFamily="34" charset="0"/>
              </a:rPr>
              <a:t>Customer Age Groups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499747" y="6223873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18–24: Young adults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499747" y="6492121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25–30: Emerging professionals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499747" y="6760369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31–40: Established careers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499747" y="7028617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41–50: Mid-career stability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499747" y="7296864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51–65: Pre-retirement focus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499747" y="7565112"/>
            <a:ext cx="441090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Segoe UI" panose="020B0502040204020203" pitchFamily="34" charset="0"/>
                <a:ea typeface="Roboto" pitchFamily="34" charset="-122"/>
                <a:cs typeface="Segoe UI" panose="020B0502040204020203" pitchFamily="34" charset="0"/>
              </a:rPr>
              <a:t>65+: Retirement and beyond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1" y="2238137"/>
            <a:ext cx="7848838" cy="2286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1" y="3708440"/>
            <a:ext cx="7848838" cy="2286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1" y="5178743"/>
            <a:ext cx="7848838" cy="22860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1" y="6649045"/>
            <a:ext cx="7848838" cy="22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2EE04F-FF60-4EC8-8CB5-50814A83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80" y="0"/>
            <a:ext cx="6272462" cy="8181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7F0D0-7770-48DF-9A44-372346C02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258" y="0"/>
            <a:ext cx="7910762" cy="530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EFCB99-5ED0-48B8-8E6C-CE7D2EC9F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58" y="5398262"/>
            <a:ext cx="8024977" cy="283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926FD-FA1B-4EC7-973A-9BED3EDC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012"/>
            <a:ext cx="14630400" cy="7537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A4FCB-635F-4B78-B7B1-5E12A7C74DAB}"/>
              </a:ext>
            </a:extLst>
          </p:cNvPr>
          <p:cNvSpPr txBox="1"/>
          <p:nvPr/>
        </p:nvSpPr>
        <p:spPr>
          <a:xfrm>
            <a:off x="4427621" y="32084"/>
            <a:ext cx="4989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 Analysis </a:t>
            </a:r>
            <a:endParaRPr lang="en-IN" sz="40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42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07F440-EE70-414E-BE6D-8BBB8544DFAF}"/>
              </a:ext>
            </a:extLst>
          </p:cNvPr>
          <p:cNvSpPr txBox="1"/>
          <p:nvPr/>
        </p:nvSpPr>
        <p:spPr>
          <a:xfrm>
            <a:off x="4427621" y="32084"/>
            <a:ext cx="566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Mode Analysis </a:t>
            </a:r>
            <a:endParaRPr lang="en-IN" sz="40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6CF6E-CA20-401C-9980-6C9D96D3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970"/>
            <a:ext cx="14630399" cy="74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76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D2796-6D1D-44F7-9AD2-A4ECF8561A52}"/>
              </a:ext>
            </a:extLst>
          </p:cNvPr>
          <p:cNvSpPr txBox="1"/>
          <p:nvPr/>
        </p:nvSpPr>
        <p:spPr>
          <a:xfrm>
            <a:off x="4427621" y="32084"/>
            <a:ext cx="4989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 Group Analysis </a:t>
            </a:r>
            <a:endParaRPr lang="en-IN" sz="40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2F818-F895-4B58-B139-26B33233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9970"/>
            <a:ext cx="14630401" cy="74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1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569</Words>
  <Application>Microsoft Office PowerPoint</Application>
  <PresentationFormat>Custom</PresentationFormat>
  <Paragraphs>112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Segoe UI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Shweta Suryavanshi</cp:lastModifiedBy>
  <cp:revision>11</cp:revision>
  <dcterms:created xsi:type="dcterms:W3CDTF">2026-01-06T18:15:58Z</dcterms:created>
  <dcterms:modified xsi:type="dcterms:W3CDTF">2026-01-30T06:54:59Z</dcterms:modified>
</cp:coreProperties>
</file>